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01" r:id="rId5"/>
    <p:sldId id="727" r:id="rId6"/>
    <p:sldId id="728" r:id="rId7"/>
    <p:sldId id="747" r:id="rId8"/>
    <p:sldId id="734" r:id="rId9"/>
    <p:sldId id="744" r:id="rId10"/>
    <p:sldId id="729" r:id="rId11"/>
    <p:sldId id="735" r:id="rId12"/>
    <p:sldId id="748" r:id="rId13"/>
    <p:sldId id="749" r:id="rId14"/>
    <p:sldId id="750" r:id="rId15"/>
    <p:sldId id="741" r:id="rId16"/>
    <p:sldId id="740" r:id="rId17"/>
    <p:sldId id="746" r:id="rId18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3" orient="horz" pos="3543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pos="30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HR" initials="MBP" lastIdx="30" clrIdx="1">
    <p:extLst>
      <p:ext uri="{19B8F6BF-5375-455C-9EA6-DF929625EA0E}">
        <p15:presenceInfo xmlns:p15="http://schemas.microsoft.com/office/powerpoint/2012/main" userId="EIHR" providerId="None"/>
      </p:ext>
    </p:extLst>
  </p:cmAuthor>
  <p:cmAuthor id="2" name="Administrator" initials="TPS" lastIdx="20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3" name="Grace Ryu" initials="GR" lastIdx="1" clrIdx="2">
    <p:extLst>
      <p:ext uri="{19B8F6BF-5375-455C-9EA6-DF929625EA0E}">
        <p15:presenceInfo xmlns:p15="http://schemas.microsoft.com/office/powerpoint/2012/main" userId="Grace R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E"/>
    <a:srgbClr val="4D6BCD"/>
    <a:srgbClr val="00285D"/>
    <a:srgbClr val="C00000"/>
    <a:srgbClr val="FFB309"/>
    <a:srgbClr val="CE1141"/>
    <a:srgbClr val="D08B00"/>
    <a:srgbClr val="545768"/>
    <a:srgbClr val="41A1C3"/>
    <a:srgbClr val="83C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80234" autoAdjust="0"/>
  </p:normalViewPr>
  <p:slideViewPr>
    <p:cSldViewPr snapToGrid="0">
      <p:cViewPr varScale="1">
        <p:scale>
          <a:sx n="103" d="100"/>
          <a:sy n="103" d="100"/>
        </p:scale>
        <p:origin x="90" y="240"/>
      </p:cViewPr>
      <p:guideLst>
        <p:guide orient="horz" pos="1548"/>
        <p:guide orient="horz" pos="3543"/>
        <p:guide orient="horz" pos="2183"/>
        <p:guide orient="horz" pos="1117"/>
        <p:guide pos="302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69920" cy="61936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725042"/>
            <a:ext cx="3169920" cy="619362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143587" y="6"/>
            <a:ext cx="3169920" cy="61936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DC507A4A-3CDB-4B2A-B43F-F3DB0DDECCF0}" type="datetimeFigureOut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39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69920" cy="61936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6"/>
            <a:ext cx="3169920" cy="619363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6CABE1E9-57CD-4605-9C14-94DCE4A08C69}" type="datetimeFigureOut">
              <a:rPr lang="en-CA" smtClean="0"/>
              <a:t>2024-03-11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5"/>
            <a:ext cx="5852160" cy="4860608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42"/>
            <a:ext cx="3169920" cy="619362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42"/>
            <a:ext cx="3169920" cy="619362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44AB92EE-3773-4553-939C-860D56940B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95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Svina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0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85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727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64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Svina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401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Svina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245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Svina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63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Svina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113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05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249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31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429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7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92EE-3773-4553-939C-860D56940B1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25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556" y="2259106"/>
            <a:ext cx="5690310" cy="172419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844" y="4069672"/>
            <a:ext cx="5690311" cy="11465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75F3B4EF-FBDF-47F2-88C4-AEDEC53E81A4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14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851348"/>
            <a:ext cx="5121337" cy="8636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032" y="1814093"/>
            <a:ext cx="5119768" cy="343025"/>
          </a:xfrm>
        </p:spPr>
        <p:txBody>
          <a:bodyPr anchor="b">
            <a:normAutofit/>
          </a:bodyPr>
          <a:lstStyle>
            <a:lvl1pPr marL="0" indent="0">
              <a:buNone/>
              <a:defRPr sz="1000" b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462" y="2157119"/>
            <a:ext cx="5121338" cy="101495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892" y="3741684"/>
            <a:ext cx="5122908" cy="9849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5132" y="6356350"/>
            <a:ext cx="2666404" cy="365125"/>
          </a:xfrm>
        </p:spPr>
        <p:txBody>
          <a:bodyPr/>
          <a:lstStyle/>
          <a:p>
            <a:fld id="{6EF7D97F-961D-4D24-AAA3-3B3BD686B1E7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83130" y="3382593"/>
            <a:ext cx="5122670" cy="343025"/>
          </a:xfrm>
        </p:spPr>
        <p:txBody>
          <a:bodyPr anchor="b">
            <a:normAutofit/>
          </a:bodyPr>
          <a:lstStyle>
            <a:lvl1pPr marL="0" indent="0">
              <a:buNone/>
              <a:defRPr sz="1000" b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582892" y="5280212"/>
            <a:ext cx="5122907" cy="9881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575132" y="4921121"/>
            <a:ext cx="5130668" cy="343025"/>
          </a:xfrm>
        </p:spPr>
        <p:txBody>
          <a:bodyPr anchor="b">
            <a:normAutofit/>
          </a:bodyPr>
          <a:lstStyle>
            <a:lvl1pPr marL="0" indent="0">
              <a:buNone/>
              <a:defRPr sz="1000" b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4" name="Rectangle 22"/>
          <p:cNvGrpSpPr/>
          <p:nvPr userDrawn="1"/>
        </p:nvGrpSpPr>
        <p:grpSpPr>
          <a:xfrm>
            <a:off x="6895319" y="0"/>
            <a:ext cx="5296681" cy="6858000"/>
            <a:chOff x="-1" y="0"/>
            <a:chExt cx="5296679" cy="6858000"/>
          </a:xfrm>
          <a:solidFill>
            <a:schemeClr val="bg1">
              <a:lumMod val="95000"/>
            </a:schemeClr>
          </a:solidFill>
        </p:grpSpPr>
        <p:sp>
          <p:nvSpPr>
            <p:cNvPr id="15" name="Rectangle"/>
            <p:cNvSpPr/>
            <p:nvPr/>
          </p:nvSpPr>
          <p:spPr>
            <a:xfrm>
              <a:off x="-1" y="0"/>
              <a:ext cx="5296679" cy="6858000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6" name="Text"/>
            <p:cNvSpPr txBox="1"/>
            <p:nvPr/>
          </p:nvSpPr>
          <p:spPr>
            <a:xfrm>
              <a:off x="45719" y="3230880"/>
              <a:ext cx="5205238" cy="3962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473825" y="661567"/>
            <a:ext cx="5397500" cy="365261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91387" y="4569611"/>
            <a:ext cx="1446387" cy="215900"/>
          </a:xfrm>
        </p:spPr>
        <p:txBody>
          <a:bodyPr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Edit Label Title</a:t>
            </a:r>
            <a:endParaRPr lang="en-CA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7293887" y="4942493"/>
            <a:ext cx="1899989" cy="1384596"/>
          </a:xfrm>
        </p:spPr>
        <p:txBody>
          <a:bodyPr>
            <a:noAutofit/>
          </a:bodyPr>
          <a:lstStyle>
            <a:lvl1pPr>
              <a:defRPr sz="1400" cap="none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Description</a:t>
            </a:r>
            <a:endParaRPr lang="en-CA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9589944" y="4569611"/>
            <a:ext cx="1446387" cy="215900"/>
          </a:xfrm>
        </p:spPr>
        <p:txBody>
          <a:bodyPr>
            <a:noAutofit/>
          </a:bodyPr>
          <a:lstStyle>
            <a:lvl1pPr>
              <a:defRPr sz="10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Edit Label Title</a:t>
            </a:r>
            <a:endParaRPr lang="en-CA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9592444" y="4942493"/>
            <a:ext cx="1899989" cy="1384596"/>
          </a:xfrm>
        </p:spPr>
        <p:txBody>
          <a:bodyPr>
            <a:noAutofit/>
          </a:bodyPr>
          <a:lstStyle>
            <a:lvl1pPr>
              <a:defRPr sz="1400" cap="none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Description</a:t>
            </a:r>
            <a:endParaRPr lang="en-CA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584462" y="468776"/>
            <a:ext cx="5121337" cy="33178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Section Label</a:t>
            </a:r>
            <a:endParaRPr lang="en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31976" y="6721475"/>
            <a:ext cx="361638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96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Content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851348"/>
            <a:ext cx="5121337" cy="8636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319" y="2423449"/>
            <a:ext cx="5487864" cy="36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5132" y="6356350"/>
            <a:ext cx="2666404" cy="365125"/>
          </a:xfrm>
        </p:spPr>
        <p:txBody>
          <a:bodyPr/>
          <a:lstStyle/>
          <a:p>
            <a:fld id="{2EEC6A43-E44E-4F34-A589-17F4A2B07304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4" name="Rectangle 22"/>
          <p:cNvGrpSpPr/>
          <p:nvPr userDrawn="1"/>
        </p:nvGrpSpPr>
        <p:grpSpPr>
          <a:xfrm>
            <a:off x="6895319" y="0"/>
            <a:ext cx="5296681" cy="6858000"/>
            <a:chOff x="-1" y="0"/>
            <a:chExt cx="5296679" cy="6858000"/>
          </a:xfrm>
          <a:solidFill>
            <a:schemeClr val="bg1">
              <a:lumMod val="95000"/>
            </a:schemeClr>
          </a:solidFill>
        </p:grpSpPr>
        <p:sp>
          <p:nvSpPr>
            <p:cNvPr id="15" name="Rectangle"/>
            <p:cNvSpPr/>
            <p:nvPr/>
          </p:nvSpPr>
          <p:spPr>
            <a:xfrm>
              <a:off x="-1" y="0"/>
              <a:ext cx="5296679" cy="6858000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6" name="Text"/>
            <p:cNvSpPr txBox="1"/>
            <p:nvPr/>
          </p:nvSpPr>
          <p:spPr>
            <a:xfrm>
              <a:off x="45719" y="3230880"/>
              <a:ext cx="5205238" cy="3962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707961" y="885398"/>
            <a:ext cx="5484039" cy="4379060"/>
          </a:xfrm>
          <a:solidFill>
            <a:srgbClr val="FFD169"/>
          </a:solidFill>
        </p:spPr>
        <p:txBody>
          <a:bodyPr>
            <a:noAutofit/>
          </a:bodyPr>
          <a:lstStyle>
            <a:lvl1pPr>
              <a:defRPr sz="1800" cap="none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Edit Description</a:t>
            </a:r>
            <a:endParaRPr lang="en-CA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31976" y="6721475"/>
            <a:ext cx="361638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57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Product_Samp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ctangle 22"/>
          <p:cNvGrpSpPr/>
          <p:nvPr userDrawn="1"/>
        </p:nvGrpSpPr>
        <p:grpSpPr>
          <a:xfrm>
            <a:off x="6044737" y="0"/>
            <a:ext cx="6147263" cy="6858000"/>
            <a:chOff x="-1" y="0"/>
            <a:chExt cx="5296679" cy="6858000"/>
          </a:xfrm>
          <a:solidFill>
            <a:schemeClr val="bg1">
              <a:lumMod val="95000"/>
            </a:schemeClr>
          </a:solidFill>
        </p:grpSpPr>
        <p:sp>
          <p:nvSpPr>
            <p:cNvPr id="15" name="Rectangle"/>
            <p:cNvSpPr/>
            <p:nvPr/>
          </p:nvSpPr>
          <p:spPr>
            <a:xfrm>
              <a:off x="-1" y="0"/>
              <a:ext cx="5296679" cy="6858000"/>
            </a:xfrm>
            <a:prstGeom prst="rect">
              <a:avLst/>
            </a:prstGeom>
            <a:grp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6" name="Text"/>
            <p:cNvSpPr txBox="1"/>
            <p:nvPr/>
          </p:nvSpPr>
          <p:spPr>
            <a:xfrm>
              <a:off x="45719" y="3230880"/>
              <a:ext cx="5205238" cy="3962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0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1385021" y="2162634"/>
            <a:ext cx="5397500" cy="3652619"/>
          </a:xfrm>
          <a:effectLst>
            <a:outerShdw blurRad="50800" dir="5400000" algn="ctr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endParaRPr lang="en-CA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22"/>
          </p:nvPr>
        </p:nvSpPr>
        <p:spPr>
          <a:xfrm>
            <a:off x="981769" y="1791750"/>
            <a:ext cx="5397500" cy="3652619"/>
          </a:xfrm>
          <a:effectLst>
            <a:outerShdw blurRad="50800" dir="5400000" algn="ctr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17" y="851349"/>
            <a:ext cx="4669157" cy="498490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98575" cy="365125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78517" y="1420866"/>
            <a:ext cx="5397500" cy="3652619"/>
          </a:xfrm>
          <a:effectLst>
            <a:outerShdw blurRad="50800" dir="5400000" algn="ctr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endParaRPr lang="en-CA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31976" y="6721475"/>
            <a:ext cx="361638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578517" y="468776"/>
            <a:ext cx="4107366" cy="3317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Label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14" y="2156158"/>
            <a:ext cx="4492861" cy="343025"/>
          </a:xfrm>
        </p:spPr>
        <p:txBody>
          <a:bodyPr anchor="b">
            <a:normAutofit/>
          </a:bodyPr>
          <a:lstStyle>
            <a:lvl1pPr marL="0" indent="0">
              <a:buNone/>
              <a:defRPr sz="1000" b="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314" y="2499184"/>
            <a:ext cx="4492861" cy="21561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DFCFC45B-9E85-4E28-AF25-ACD11C685464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70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SamplePage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ctangle 22"/>
          <p:cNvGrpSpPr/>
          <p:nvPr userDrawn="1"/>
        </p:nvGrpSpPr>
        <p:grpSpPr>
          <a:xfrm>
            <a:off x="1" y="4353338"/>
            <a:ext cx="12192000" cy="2504661"/>
            <a:chOff x="-1" y="0"/>
            <a:chExt cx="5296679" cy="6858000"/>
          </a:xfrm>
          <a:solidFill>
            <a:schemeClr val="bg1">
              <a:lumMod val="95000"/>
            </a:schemeClr>
          </a:solidFill>
        </p:grpSpPr>
        <p:sp>
          <p:nvSpPr>
            <p:cNvPr id="15" name="Rectangle"/>
            <p:cNvSpPr/>
            <p:nvPr/>
          </p:nvSpPr>
          <p:spPr>
            <a:xfrm>
              <a:off x="-1" y="0"/>
              <a:ext cx="5296679" cy="6858000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6" name="Text"/>
            <p:cNvSpPr txBox="1"/>
            <p:nvPr/>
          </p:nvSpPr>
          <p:spPr>
            <a:xfrm>
              <a:off x="45719" y="3230880"/>
              <a:ext cx="5205238" cy="3962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17" y="851349"/>
            <a:ext cx="4669157" cy="498490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833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FD22A8-8ADC-43BC-A70A-A25F19B3149A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78517" y="1671736"/>
            <a:ext cx="3424737" cy="3320563"/>
          </a:xfrm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578517" y="468776"/>
            <a:ext cx="4107366" cy="3317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Label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614" y="5117730"/>
            <a:ext cx="11139062" cy="343025"/>
          </a:xfrm>
        </p:spPr>
        <p:txBody>
          <a:bodyPr anchor="b">
            <a:normAutofit/>
          </a:bodyPr>
          <a:lstStyle>
            <a:lvl1pPr marL="0" indent="0">
              <a:buNone/>
              <a:defRPr sz="1000" b="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14" y="5460757"/>
            <a:ext cx="11139062" cy="7275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22"/>
          </p:nvPr>
        </p:nvSpPr>
        <p:spPr>
          <a:xfrm>
            <a:off x="4393228" y="1686232"/>
            <a:ext cx="3424737" cy="3320563"/>
          </a:xfrm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8207939" y="1700728"/>
            <a:ext cx="3424737" cy="3320563"/>
          </a:xfrm>
          <a:effectLst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091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3" y="365125"/>
            <a:ext cx="10769337" cy="7083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5748DA93-FBF1-4751-8671-CB715FBCFE84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787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7921165B-16CB-40EF-A1AC-346424F4C1DF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79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88" y="0"/>
            <a:ext cx="12126012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34463" y="6430963"/>
            <a:ext cx="3157537" cy="427037"/>
          </a:xfrm>
        </p:spPr>
        <p:txBody>
          <a:bodyPr>
            <a:normAutofit/>
          </a:bodyPr>
          <a:lstStyle>
            <a:lvl1pPr>
              <a:defRPr sz="1100" baseline="0">
                <a:latin typeface="+mj-lt"/>
              </a:defRPr>
            </a:lvl1pPr>
          </a:lstStyle>
          <a:p>
            <a:pPr lvl="0"/>
            <a:r>
              <a:rPr lang="en-US" dirty="0"/>
              <a:t>Photo Credits: Name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47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rge_with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8438322" y="0"/>
            <a:ext cx="3753678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993912"/>
            <a:ext cx="8799448" cy="5486399"/>
          </a:xfrm>
          <a:ln>
            <a:noFill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439400" cy="5068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9422301" y="4919870"/>
            <a:ext cx="2047461" cy="15604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323232"/>
                </a:solidFill>
              </a:defRPr>
            </a:lvl2pPr>
            <a:lvl3pPr marL="914400" indent="0">
              <a:buFontTx/>
              <a:buNone/>
              <a:defRPr>
                <a:solidFill>
                  <a:srgbClr val="32323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2323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422301" y="4571364"/>
            <a:ext cx="2047461" cy="343025"/>
          </a:xfrm>
        </p:spPr>
        <p:txBody>
          <a:bodyPr anchor="b">
            <a:normAutofit/>
          </a:bodyPr>
          <a:lstStyle>
            <a:lvl1pPr marL="0" indent="0">
              <a:buNone/>
              <a:defRPr sz="1000" b="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27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4" y="457200"/>
            <a:ext cx="4187562" cy="16002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464" y="2057400"/>
            <a:ext cx="4187561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022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titles - for hypo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49" y="91440"/>
            <a:ext cx="5116884" cy="16002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5363"/>
            <a:ext cx="6172200" cy="4873625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464" y="2844800"/>
            <a:ext cx="4983216" cy="30241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D226673F-3403-45E1-8114-80E8643296D1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"/>
          <p:cNvSpPr/>
          <p:nvPr userDrawn="1"/>
        </p:nvSpPr>
        <p:spPr>
          <a:xfrm>
            <a:off x="-5556" y="0"/>
            <a:ext cx="446990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12949" y="1729740"/>
            <a:ext cx="5116884" cy="72898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66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5" y="365125"/>
            <a:ext cx="10769336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89" y="1825625"/>
            <a:ext cx="10759911" cy="435133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"/>
          <p:cNvSpPr/>
          <p:nvPr userDrawn="1"/>
        </p:nvSpPr>
        <p:spPr>
          <a:xfrm>
            <a:off x="-5556" y="0"/>
            <a:ext cx="39969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E988508F-6A68-44B7-96F3-119D86B124BA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60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64" y="1778000"/>
            <a:ext cx="4187562" cy="255270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388" y="1431925"/>
            <a:ext cx="6564312" cy="1717675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864" y="4049712"/>
            <a:ext cx="6616436" cy="18557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/>
          <a:p>
            <a:fld id="{3F76136C-A738-484A-B330-184D607A9F5C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"/>
          <p:cNvSpPr/>
          <p:nvPr userDrawn="1"/>
        </p:nvSpPr>
        <p:spPr>
          <a:xfrm rot="5400000">
            <a:off x="5588000" y="-5588000"/>
            <a:ext cx="1016000" cy="121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73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410203" y="-25252"/>
            <a:ext cx="4781797" cy="6908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63" y="1644520"/>
            <a:ext cx="4189151" cy="119166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792" y="1045029"/>
            <a:ext cx="5238008" cy="4108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3964" y="2836180"/>
            <a:ext cx="4189150" cy="23177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3963" y="6356350"/>
            <a:ext cx="2687437" cy="365125"/>
          </a:xfrm>
        </p:spPr>
        <p:txBody>
          <a:bodyPr/>
          <a:lstStyle/>
          <a:p>
            <a:fld id="{99B55FC3-81E1-4657-8E86-51BCFE009F67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1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58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ctangle 22"/>
          <p:cNvGrpSpPr/>
          <p:nvPr userDrawn="1"/>
        </p:nvGrpSpPr>
        <p:grpSpPr>
          <a:xfrm>
            <a:off x="-25137" y="0"/>
            <a:ext cx="12192000" cy="6858000"/>
            <a:chOff x="-1" y="0"/>
            <a:chExt cx="5296679" cy="6858000"/>
          </a:xfrm>
          <a:solidFill>
            <a:schemeClr val="bg1">
              <a:lumMod val="95000"/>
            </a:schemeClr>
          </a:solidFill>
        </p:grpSpPr>
        <p:sp>
          <p:nvSpPr>
            <p:cNvPr id="15" name="Rectangle"/>
            <p:cNvSpPr/>
            <p:nvPr/>
          </p:nvSpPr>
          <p:spPr>
            <a:xfrm>
              <a:off x="-1" y="0"/>
              <a:ext cx="5296679" cy="6858000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" name="Text"/>
            <p:cNvSpPr txBox="1"/>
            <p:nvPr/>
          </p:nvSpPr>
          <p:spPr>
            <a:xfrm>
              <a:off x="45719" y="3244335"/>
              <a:ext cx="5205238" cy="36933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523" y="1021033"/>
            <a:ext cx="11147153" cy="3654663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edit Master title style”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833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1DEDCB-D765-4CBA-BEC4-5E67D18D7F17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220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3614" y="4721807"/>
            <a:ext cx="11139062" cy="343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279174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Quote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ctangle 22"/>
          <p:cNvGrpSpPr/>
          <p:nvPr userDrawn="1"/>
        </p:nvGrpSpPr>
        <p:grpSpPr>
          <a:xfrm>
            <a:off x="-25137" y="0"/>
            <a:ext cx="12192000" cy="1230489"/>
            <a:chOff x="-1" y="0"/>
            <a:chExt cx="5296679" cy="6858000"/>
          </a:xfrm>
          <a:solidFill>
            <a:schemeClr val="bg1">
              <a:lumMod val="95000"/>
            </a:schemeClr>
          </a:solidFill>
        </p:grpSpPr>
        <p:sp>
          <p:nvSpPr>
            <p:cNvPr id="15" name="Rectangle"/>
            <p:cNvSpPr/>
            <p:nvPr/>
          </p:nvSpPr>
          <p:spPr>
            <a:xfrm>
              <a:off x="-1" y="0"/>
              <a:ext cx="5296679" cy="6858000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6" name="Text"/>
            <p:cNvSpPr txBox="1"/>
            <p:nvPr/>
          </p:nvSpPr>
          <p:spPr>
            <a:xfrm>
              <a:off x="45719" y="3230880"/>
              <a:ext cx="5205238" cy="3962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523" y="631596"/>
            <a:ext cx="7329297" cy="4745539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edit Master title style”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833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8951D9-A894-425B-A158-11322A5E1CEC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3614" y="5513660"/>
            <a:ext cx="7321206" cy="343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 First and Last Name</a:t>
            </a:r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8325480" y="801278"/>
            <a:ext cx="3133559" cy="4425028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805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3860800" y="258641"/>
            <a:ext cx="80899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6600" dirty="0"/>
              <a:t>Acknowledgements</a:t>
            </a:r>
            <a:endParaRPr lang="en-CA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6268"/>
            <a:ext cx="10515600" cy="1480007"/>
          </a:xfrm>
        </p:spPr>
        <p:txBody>
          <a:bodyPr/>
          <a:lstStyle>
            <a:lvl1pPr algn="ctr">
              <a:defRPr sz="2000" baseline="0"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Names and Groups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1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-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610600" y="0"/>
            <a:ext cx="3635375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365125"/>
            <a:ext cx="7831255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62" y="1825625"/>
            <a:ext cx="7831255" cy="435133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lnSpc>
                <a:spcPct val="90000"/>
              </a:lnSpc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462" y="6356350"/>
            <a:ext cx="2996938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B6B090-5E1C-4F4F-B3A8-4419F07EA9D3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3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0" y="2084389"/>
            <a:ext cx="4733041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4" title="Blue Overlay"/>
          <p:cNvSpPr/>
          <p:nvPr userDrawn="1"/>
        </p:nvSpPr>
        <p:spPr>
          <a:xfrm>
            <a:off x="7306734" y="210256"/>
            <a:ext cx="4312355" cy="6378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11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3000" y="2460625"/>
            <a:ext cx="54102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Content Placeholder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5491743"/>
            <a:ext cx="1353820" cy="13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62289"/>
            <a:ext cx="4733041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4" title="Blue Overlay"/>
          <p:cNvSpPr/>
          <p:nvPr userDrawn="1"/>
        </p:nvSpPr>
        <p:spPr>
          <a:xfrm>
            <a:off x="6671734" y="248356"/>
            <a:ext cx="4312355" cy="6378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6203533" y="641350"/>
            <a:ext cx="5368925" cy="53689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899867"/>
            <a:ext cx="4733041" cy="1640135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Placeholder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4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Expl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078490" y="-8390"/>
            <a:ext cx="3032808" cy="387508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22886" y="-8390"/>
            <a:ext cx="3032808" cy="387508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165633" y="-6556"/>
            <a:ext cx="3032808" cy="387219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F35D-EFDF-4088-9F4A-24D95D2B1E11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5" name="Rectangle 22"/>
          <p:cNvGrpSpPr/>
          <p:nvPr userDrawn="1"/>
        </p:nvGrpSpPr>
        <p:grpSpPr>
          <a:xfrm>
            <a:off x="122547" y="4132617"/>
            <a:ext cx="11693534" cy="2676043"/>
            <a:chOff x="-1" y="0"/>
            <a:chExt cx="9554449" cy="4291912"/>
          </a:xfrm>
        </p:grpSpPr>
        <p:sp>
          <p:nvSpPr>
            <p:cNvPr id="16" name="Rectangle"/>
            <p:cNvSpPr/>
            <p:nvPr/>
          </p:nvSpPr>
          <p:spPr>
            <a:xfrm>
              <a:off x="-1" y="0"/>
              <a:ext cx="7669367" cy="429191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7" name="Text"/>
            <p:cNvSpPr txBox="1"/>
            <p:nvPr/>
          </p:nvSpPr>
          <p:spPr>
            <a:xfrm>
              <a:off x="45719" y="1947835"/>
              <a:ext cx="9508729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</a:t>
              </a:r>
            </a:p>
          </p:txBody>
        </p:sp>
      </p:grp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65988" y="-7938"/>
            <a:ext cx="2990975" cy="3873577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8" name="Text Placeholder 58"/>
          <p:cNvSpPr>
            <a:spLocks noGrp="1"/>
          </p:cNvSpPr>
          <p:nvPr>
            <p:ph type="body" sz="quarter" idx="18"/>
          </p:nvPr>
        </p:nvSpPr>
        <p:spPr>
          <a:xfrm>
            <a:off x="838101" y="4304316"/>
            <a:ext cx="9250115" cy="3913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8"/>
          <p:cNvSpPr>
            <a:spLocks noGrp="1"/>
          </p:cNvSpPr>
          <p:nvPr>
            <p:ph type="body" sz="quarter" idx="19"/>
          </p:nvPr>
        </p:nvSpPr>
        <p:spPr>
          <a:xfrm>
            <a:off x="838200" y="4709239"/>
            <a:ext cx="9225739" cy="761399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8"/>
          <p:cNvSpPr>
            <a:spLocks noGrp="1"/>
          </p:cNvSpPr>
          <p:nvPr>
            <p:ph type="body" sz="quarter" idx="20"/>
          </p:nvPr>
        </p:nvSpPr>
        <p:spPr>
          <a:xfrm>
            <a:off x="838101" y="5817232"/>
            <a:ext cx="9247280" cy="33797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9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picture_Expl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8EEC-B134-41B4-BB94-321077D547E1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5" name="Rectangle 22"/>
          <p:cNvGrpSpPr/>
          <p:nvPr userDrawn="1"/>
        </p:nvGrpSpPr>
        <p:grpSpPr>
          <a:xfrm>
            <a:off x="122547" y="4132617"/>
            <a:ext cx="11693534" cy="2676043"/>
            <a:chOff x="-1" y="0"/>
            <a:chExt cx="9554449" cy="4291912"/>
          </a:xfrm>
        </p:grpSpPr>
        <p:sp>
          <p:nvSpPr>
            <p:cNvPr id="16" name="Rectangle"/>
            <p:cNvSpPr/>
            <p:nvPr/>
          </p:nvSpPr>
          <p:spPr>
            <a:xfrm>
              <a:off x="-1" y="0"/>
              <a:ext cx="7669367" cy="429191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Segoe UI"/>
                </a:defRPr>
              </a:pPr>
              <a:endParaRPr dirty="0"/>
            </a:p>
          </p:txBody>
        </p:sp>
        <p:sp>
          <p:nvSpPr>
            <p:cNvPr id="17" name="Text"/>
            <p:cNvSpPr txBox="1"/>
            <p:nvPr/>
          </p:nvSpPr>
          <p:spPr>
            <a:xfrm>
              <a:off x="45719" y="1947835"/>
              <a:ext cx="9508729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</a:t>
              </a:r>
            </a:p>
          </p:txBody>
        </p:sp>
      </p:grp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65988" y="-7938"/>
            <a:ext cx="12126011" cy="3873577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8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/>
          </a:p>
        </p:txBody>
      </p:sp>
      <p:sp>
        <p:nvSpPr>
          <p:cNvPr id="13" name="Text Placeholder 58"/>
          <p:cNvSpPr>
            <a:spLocks noGrp="1"/>
          </p:cNvSpPr>
          <p:nvPr>
            <p:ph type="body" sz="quarter" idx="18"/>
          </p:nvPr>
        </p:nvSpPr>
        <p:spPr>
          <a:xfrm>
            <a:off x="838101" y="4304316"/>
            <a:ext cx="9250115" cy="3913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8"/>
          <p:cNvSpPr>
            <a:spLocks noGrp="1"/>
          </p:cNvSpPr>
          <p:nvPr>
            <p:ph type="body" sz="quarter" idx="19"/>
          </p:nvPr>
        </p:nvSpPr>
        <p:spPr>
          <a:xfrm>
            <a:off x="838200" y="4709239"/>
            <a:ext cx="9225739" cy="761399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8"/>
          <p:cNvSpPr>
            <a:spLocks noGrp="1"/>
          </p:cNvSpPr>
          <p:nvPr>
            <p:ph type="body" sz="quarter" idx="20"/>
          </p:nvPr>
        </p:nvSpPr>
        <p:spPr>
          <a:xfrm>
            <a:off x="838101" y="5817232"/>
            <a:ext cx="9247280" cy="33797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8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84463" y="1941923"/>
            <a:ext cx="5297864" cy="4260094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41923"/>
            <a:ext cx="5183188" cy="4260094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ABFDB-61EE-40A8-B749-C4091B350A29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89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365125"/>
            <a:ext cx="10770926" cy="91702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63" y="1363114"/>
            <a:ext cx="5297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463" y="2187025"/>
            <a:ext cx="5297864" cy="4014991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311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7025"/>
            <a:ext cx="5183188" cy="4014991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"/>
          <p:cNvSpPr/>
          <p:nvPr userDrawn="1"/>
        </p:nvSpPr>
        <p:spPr>
          <a:xfrm>
            <a:off x="-5556" y="0"/>
            <a:ext cx="71544" cy="68832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Segoe UI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584464" y="6356350"/>
            <a:ext cx="29969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9D05BD-4866-4F0A-BBA9-6EB32E869CF7}" type="datetime1">
              <a:rPr lang="en-CA" smtClean="0"/>
              <a:t>2024-03-11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39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889" y="365125"/>
            <a:ext cx="10759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889" y="1825625"/>
            <a:ext cx="107599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889" y="6356350"/>
            <a:ext cx="298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9EC5D6-5D5F-4A53-9708-791F1C065076}" type="datetime1">
              <a:rPr lang="en-CA" smtClean="0"/>
              <a:t>2024-03-11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2642" y="-1"/>
            <a:ext cx="486000" cy="486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  <a:latin typeface="+mj-lt"/>
              </a:defRPr>
            </a:lvl1pPr>
          </a:lstStyle>
          <a:p>
            <a:fld id="{91EB387A-1018-4D47-860A-3A42EE9DDD5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7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72" r:id="rId5"/>
    <p:sldLayoutId id="2147483667" r:id="rId6"/>
    <p:sldLayoutId id="2147483670" r:id="rId7"/>
    <p:sldLayoutId id="2147483652" r:id="rId8"/>
    <p:sldLayoutId id="2147483653" r:id="rId9"/>
    <p:sldLayoutId id="2147483662" r:id="rId10"/>
    <p:sldLayoutId id="2147483674" r:id="rId11"/>
    <p:sldLayoutId id="2147483663" r:id="rId12"/>
    <p:sldLayoutId id="2147483664" r:id="rId13"/>
    <p:sldLayoutId id="2147483654" r:id="rId14"/>
    <p:sldLayoutId id="2147483655" r:id="rId15"/>
    <p:sldLayoutId id="2147483668" r:id="rId16"/>
    <p:sldLayoutId id="2147483669" r:id="rId17"/>
    <p:sldLayoutId id="2147483656" r:id="rId18"/>
    <p:sldLayoutId id="2147483675" r:id="rId19"/>
    <p:sldLayoutId id="2147483673" r:id="rId20"/>
    <p:sldLayoutId id="2147483657" r:id="rId21"/>
    <p:sldLayoutId id="2147483665" r:id="rId22"/>
    <p:sldLayoutId id="2147483666" r:id="rId23"/>
    <p:sldLayoutId id="2147483671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4273B0"/>
        </a:buClr>
        <a:buSzPct val="70000"/>
        <a:buFontTx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4273B0"/>
        </a:buClr>
        <a:buSzPct val="70000"/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4273B0"/>
        </a:buClr>
        <a:buSzPct val="70000"/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4273B0"/>
        </a:buClr>
        <a:buSzPct val="70000"/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4273B0"/>
        </a:buClr>
        <a:buSzPct val="70000"/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hyperlink" Target="http://tps.to/equity-strate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ue, electric blue, azure, screenshot&#10;&#10;Description automatically generated">
            <a:extLst>
              <a:ext uri="{FF2B5EF4-FFF2-40B4-BE49-F238E27FC236}">
                <a16:creationId xmlns:a16="http://schemas.microsoft.com/office/drawing/2014/main" id="{0AE813A9-1E15-6E07-189A-C65D95A2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33187" y="3549727"/>
            <a:ext cx="8071483" cy="1876093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FFB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TPS Equity Strategy:</a:t>
            </a:r>
            <a:r>
              <a:rPr lang="en-US" sz="4200" dirty="0">
                <a:solidFill>
                  <a:srgbClr val="FFB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>
                <a:solidFill>
                  <a:srgbClr val="FFB30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Creating an Inclusive Workplace and Fairness in Community Safety</a:t>
            </a:r>
            <a:br>
              <a:rPr lang="en-US" sz="4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n-CA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4774" y="5555974"/>
            <a:ext cx="6011331" cy="130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73B0"/>
              </a:buClr>
              <a:buSzPct val="70000"/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73B0"/>
              </a:buClr>
              <a:buSzPct val="70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73B0"/>
              </a:buClr>
              <a:buSzPct val="70000"/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73B0"/>
              </a:buClr>
              <a:buSzPct val="70000"/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73B0"/>
              </a:buClr>
              <a:buSzPct val="70000"/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1800" dirty="0">
              <a:solidFill>
                <a:srgbClr val="CE114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C0AD5-79B8-E3D9-E469-CBB47E31A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88" y="656785"/>
            <a:ext cx="1104898" cy="12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10</a:t>
            </a:fld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C748C-F4B4-8009-E3F6-01CA28A656EA}"/>
              </a:ext>
            </a:extLst>
          </p:cNvPr>
          <p:cNvSpPr/>
          <p:nvPr/>
        </p:nvSpPr>
        <p:spPr>
          <a:xfrm>
            <a:off x="919175" y="686546"/>
            <a:ext cx="1167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rganization-wide </a:t>
            </a: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to drive </a:t>
            </a:r>
            <a:r>
              <a:rPr lang="en-US" sz="36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3" name="Google Shape;483;p54">
            <a:extLst>
              <a:ext uri="{FF2B5EF4-FFF2-40B4-BE49-F238E27FC236}">
                <a16:creationId xmlns:a16="http://schemas.microsoft.com/office/drawing/2014/main" id="{84818E21-DEA7-DE7B-0932-6E70EC828CD2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F184-3AD9-4768-C431-407F10376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pic>
        <p:nvPicPr>
          <p:cNvPr id="13" name="Picture 12" descr="A picture containing sketch, drawing, electric blue, clipart&#10;&#10;Description automatically generated">
            <a:extLst>
              <a:ext uri="{FF2B5EF4-FFF2-40B4-BE49-F238E27FC236}">
                <a16:creationId xmlns:a16="http://schemas.microsoft.com/office/drawing/2014/main" id="{DBB064E6-3DAD-4928-8E6E-69A542FBB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4" y="5656929"/>
            <a:ext cx="4786108" cy="918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8D7FAE-6078-CAB4-3E7C-B541B3F4C9B3}"/>
              </a:ext>
            </a:extLst>
          </p:cNvPr>
          <p:cNvSpPr txBox="1"/>
          <p:nvPr/>
        </p:nvSpPr>
        <p:spPr>
          <a:xfrm>
            <a:off x="919175" y="1628906"/>
            <a:ext cx="4470400" cy="347787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Aft>
                <a:spcPts val="1200"/>
              </a:spcAft>
              <a:buClr>
                <a:srgbClr val="FFB309"/>
              </a:buClr>
            </a:pP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ENGAGEMENT &amp; SUPPORT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7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internal engagement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augmenting the role of ISNs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7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Incorporate inclusive and culturally sensitive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wellness supports and resources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7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Transparency and accountability through internal and external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7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7"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88CEF-E06C-A9DA-3ACA-5EBD39A7F872}"/>
              </a:ext>
            </a:extLst>
          </p:cNvPr>
          <p:cNvSpPr txBox="1"/>
          <p:nvPr/>
        </p:nvSpPr>
        <p:spPr>
          <a:xfrm>
            <a:off x="6142653" y="1628906"/>
            <a:ext cx="4786489" cy="478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solidFill>
                  <a:srgbClr val="0062A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A RESPECTFUL </a:t>
            </a:r>
            <a:r>
              <a:rPr lang="en-US" sz="1700" b="1" dirty="0" smtClean="0">
                <a:solidFill>
                  <a:srgbClr val="0062A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700" b="1" dirty="0">
                <a:solidFill>
                  <a:srgbClr val="0062A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EQUITABLE WORKPLACE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0"/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and enhancement of norms, policies and procedures around civility and </a:t>
            </a: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respectful and equitable workplace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0"/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Modernized a victim-centered approach towards complaints, investigations, </a:t>
            </a: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harassment and resolution processes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comply with legislative requirements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0"/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</a:t>
            </a: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acknowledgement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recognizing Indigenous peoples and the land we live on, and their historical and current relationship with the justice system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11</a:t>
            </a:fld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C748C-F4B4-8009-E3F6-01CA28A656EA}"/>
              </a:ext>
            </a:extLst>
          </p:cNvPr>
          <p:cNvSpPr/>
          <p:nvPr/>
        </p:nvSpPr>
        <p:spPr>
          <a:xfrm>
            <a:off x="919175" y="686546"/>
            <a:ext cx="1167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rganization-wide </a:t>
            </a: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to drive </a:t>
            </a:r>
            <a:r>
              <a:rPr lang="en-US" sz="36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3" name="Google Shape;483;p54">
            <a:extLst>
              <a:ext uri="{FF2B5EF4-FFF2-40B4-BE49-F238E27FC236}">
                <a16:creationId xmlns:a16="http://schemas.microsoft.com/office/drawing/2014/main" id="{84818E21-DEA7-DE7B-0932-6E70EC828CD2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F184-3AD9-4768-C431-407F10376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D7FAE-6078-CAB4-3E7C-B541B3F4C9B3}"/>
              </a:ext>
            </a:extLst>
          </p:cNvPr>
          <p:cNvSpPr txBox="1"/>
          <p:nvPr/>
        </p:nvSpPr>
        <p:spPr>
          <a:xfrm>
            <a:off x="919175" y="1533424"/>
            <a:ext cx="5498377" cy="170816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Aft>
                <a:spcPts val="1200"/>
              </a:spcAft>
              <a:buClr>
                <a:srgbClr val="FFB309"/>
              </a:buClr>
            </a:pP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COLLECTION, ANALYSIS &amp; </a:t>
            </a:r>
            <a:r>
              <a:rPr lang="en-U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13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Collect and analyze internal and external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race and identity-based data collection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13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monitoring, evaluation and surveying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capacities of Service programs and service delivery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F6E3C-F720-6139-4E45-199CBF502490}"/>
              </a:ext>
            </a:extLst>
          </p:cNvPr>
          <p:cNvSpPr txBox="1"/>
          <p:nvPr/>
        </p:nvSpPr>
        <p:spPr>
          <a:xfrm>
            <a:off x="919174" y="3725982"/>
            <a:ext cx="5498377" cy="2800767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Aft>
                <a:spcPts val="1200"/>
              </a:spcAft>
              <a:buClr>
                <a:srgbClr val="FFB309"/>
              </a:buClr>
            </a:pP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SAFETY AND EQUITY IN POLICING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15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Community safety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well-being centered models and programs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15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Augment supervisory capacity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leadership capability and responsibilities among leaders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15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Embed equity and inclusion lens into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policing operations, procedures, practices and planning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 startAt="15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88CEF-E06C-A9DA-3ACA-5EBD39A7F872}"/>
              </a:ext>
            </a:extLst>
          </p:cNvPr>
          <p:cNvSpPr txBox="1"/>
          <p:nvPr/>
        </p:nvSpPr>
        <p:spPr>
          <a:xfrm>
            <a:off x="6912602" y="1533424"/>
            <a:ext cx="3962400" cy="488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solidFill>
                  <a:srgbClr val="0062A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ENGAGEMENT AND COLLABORATIONS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8"/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engagement 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consultations with </a:t>
            </a:r>
            <a:b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co-design/co-develop mindset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8"/>
            </a:pP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Closer alignment and collaboration 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units with mandates around fostering equity and community relationships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8"/>
            </a:pP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 public education/</a:t>
            </a:r>
            <a:b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advocacy, partnerships and multi-sector collaborations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18"/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12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D7246-9A20-0D68-0BCC-EB42D631D2AA}"/>
              </a:ext>
            </a:extLst>
          </p:cNvPr>
          <p:cNvSpPr/>
          <p:nvPr/>
        </p:nvSpPr>
        <p:spPr>
          <a:xfrm>
            <a:off x="913021" y="133874"/>
            <a:ext cx="116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it all together </a:t>
            </a:r>
          </a:p>
          <a:p>
            <a:pPr lvl="0" defTabSz="457200">
              <a:spcBef>
                <a:spcPct val="20000"/>
              </a:spcBef>
            </a:pPr>
            <a:r>
              <a:rPr lang="en-US" sz="20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long-term implementation plan that is tactically focused on 24 – 36 </a:t>
            </a:r>
            <a:r>
              <a:rPr lang="en-US" sz="20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timelines</a:t>
            </a:r>
            <a:endParaRPr lang="en-US" sz="2000" i="1" baseline="30000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483;p54">
            <a:extLst>
              <a:ext uri="{FF2B5EF4-FFF2-40B4-BE49-F238E27FC236}">
                <a16:creationId xmlns:a16="http://schemas.microsoft.com/office/drawing/2014/main" id="{631BDD1C-8CB2-FE1B-81DD-435BE6781460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91BF8-7592-A023-5A32-F104E7866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pic>
        <p:nvPicPr>
          <p:cNvPr id="8" name="Picture 7" descr="A screenshot of a document&#10;&#10;Description automatically generated">
            <a:extLst>
              <a:ext uri="{FF2B5EF4-FFF2-40B4-BE49-F238E27FC236}">
                <a16:creationId xmlns:a16="http://schemas.microsoft.com/office/drawing/2014/main" id="{E19D48AF-A899-D5E0-A601-22D450B8E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82" y="1283412"/>
            <a:ext cx="9205835" cy="55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13</a:t>
            </a:fld>
            <a:endParaRPr lang="en-CA" dirty="0"/>
          </a:p>
        </p:txBody>
      </p:sp>
      <p:pic>
        <p:nvPicPr>
          <p:cNvPr id="6" name="Picture 5" descr="Logo, company nam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769"/>
            <a:ext cx="5223353" cy="32589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0E633-1FD0-0E7B-64AE-C890FFC8D0BA}"/>
              </a:ext>
            </a:extLst>
          </p:cNvPr>
          <p:cNvSpPr/>
          <p:nvPr/>
        </p:nvSpPr>
        <p:spPr>
          <a:xfrm>
            <a:off x="512189" y="599335"/>
            <a:ext cx="116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Co-Design, Co-Develop, Co-Deliver… </a:t>
            </a:r>
          </a:p>
          <a:p>
            <a:pPr lvl="0" defTabSz="457200">
              <a:spcBef>
                <a:spcPct val="20000"/>
              </a:spcBef>
            </a:pPr>
            <a:r>
              <a:rPr lang="en-US" sz="2000" b="1" i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community, our members and priority areas at the </a:t>
            </a:r>
            <a:r>
              <a:rPr lang="en-US" sz="2000" b="1" i="1" dirty="0" err="1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sz="2000" i="1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483;p54">
            <a:extLst>
              <a:ext uri="{FF2B5EF4-FFF2-40B4-BE49-F238E27FC236}">
                <a16:creationId xmlns:a16="http://schemas.microsoft.com/office/drawing/2014/main" id="{32423976-31CF-0936-F248-07CD77071E02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BE0E3-20A8-3E9E-8D33-BF41E2EC3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60" y="1887823"/>
            <a:ext cx="7051982" cy="36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14</a:t>
            </a:fld>
            <a:endParaRPr lang="en-CA" dirty="0"/>
          </a:p>
        </p:txBody>
      </p:sp>
      <p:sp>
        <p:nvSpPr>
          <p:cNvPr id="3" name="Google Shape;479;p54">
            <a:extLst>
              <a:ext uri="{FF2B5EF4-FFF2-40B4-BE49-F238E27FC236}">
                <a16:creationId xmlns:a16="http://schemas.microsoft.com/office/drawing/2014/main" id="{7AA03F18-C926-4655-7C3F-2E26F294CDE1}"/>
              </a:ext>
            </a:extLst>
          </p:cNvPr>
          <p:cNvSpPr/>
          <p:nvPr/>
        </p:nvSpPr>
        <p:spPr>
          <a:xfrm>
            <a:off x="-3359" y="4357396"/>
            <a:ext cx="12192000" cy="2526638"/>
          </a:xfrm>
          <a:prstGeom prst="rect">
            <a:avLst/>
          </a:prstGeom>
          <a:solidFill>
            <a:srgbClr val="1D28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D1979E-F820-4A26-1662-60E76B2E0800}"/>
              </a:ext>
            </a:extLst>
          </p:cNvPr>
          <p:cNvSpPr txBox="1"/>
          <p:nvPr/>
        </p:nvSpPr>
        <p:spPr>
          <a:xfrm>
            <a:off x="7407261" y="5173448"/>
            <a:ext cx="3548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604020202020204" charset="0"/>
                <a:cs typeface="Arial" panose="020B0604020202020204" pitchFamily="34" charset="0"/>
              </a:rPr>
              <a:t>CAO Svina Dhaliwal</a:t>
            </a:r>
          </a:p>
          <a:p>
            <a:pPr defTabSz="359824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604020202020204" charset="0"/>
                <a:cs typeface="Arial" panose="020B0604020202020204" pitchFamily="34" charset="0"/>
              </a:rPr>
              <a:t>Equity Strategy Executive Sponsor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4EE43C-3F13-D142-45E9-FD96343A11F1}"/>
              </a:ext>
            </a:extLst>
          </p:cNvPr>
          <p:cNvSpPr txBox="1"/>
          <p:nvPr/>
        </p:nvSpPr>
        <p:spPr>
          <a:xfrm>
            <a:off x="498122" y="4962387"/>
            <a:ext cx="6098582" cy="43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Libre Franklin ExtraBold"/>
              </a:rPr>
              <a:t>CONTACT US</a:t>
            </a:r>
            <a:endParaRPr lang="en-CA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03DA5D-2852-5214-F72B-BF4B5CC7509B}"/>
              </a:ext>
            </a:extLst>
          </p:cNvPr>
          <p:cNvSpPr txBox="1"/>
          <p:nvPr/>
        </p:nvSpPr>
        <p:spPr>
          <a:xfrm>
            <a:off x="7407261" y="5940228"/>
            <a:ext cx="65525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59824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Grace Ryu, PhD</a:t>
            </a:r>
          </a:p>
          <a:p>
            <a:pPr defTabSz="359824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Equity Strategy Lead</a:t>
            </a:r>
          </a:p>
        </p:txBody>
      </p:sp>
      <p:sp>
        <p:nvSpPr>
          <p:cNvPr id="35" name="Google Shape;485;p54">
            <a:extLst>
              <a:ext uri="{FF2B5EF4-FFF2-40B4-BE49-F238E27FC236}">
                <a16:creationId xmlns:a16="http://schemas.microsoft.com/office/drawing/2014/main" id="{BDE020A5-163C-B41D-3FE2-08101394D42D}"/>
              </a:ext>
            </a:extLst>
          </p:cNvPr>
          <p:cNvSpPr/>
          <p:nvPr/>
        </p:nvSpPr>
        <p:spPr>
          <a:xfrm>
            <a:off x="665160" y="4872189"/>
            <a:ext cx="1075709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83;p54">
            <a:extLst>
              <a:ext uri="{FF2B5EF4-FFF2-40B4-BE49-F238E27FC236}">
                <a16:creationId xmlns:a16="http://schemas.microsoft.com/office/drawing/2014/main" id="{C662D354-2BBE-7431-6875-E80CF5E4430F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26584AD-CD9A-027B-C1E2-824AA43FB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0"/>
            <a:ext cx="721184" cy="82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688" y="5734298"/>
            <a:ext cx="598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equityinclusion@torontopolice.on.ca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18258" y="628324"/>
            <a:ext cx="10515600" cy="92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5699" y="2107186"/>
            <a:ext cx="68113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hlinkClick r:id="rId4"/>
              </a:rPr>
              <a:t>http://tps.to/equity-strategy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43" y="2531630"/>
            <a:ext cx="1795058" cy="179505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470385" y="1445616"/>
            <a:ext cx="6811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1023" y="439427"/>
            <a:ext cx="5380611" cy="645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2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Why - Equity Strategy</a:t>
            </a:r>
          </a:p>
          <a:p>
            <a:pPr lvl="0" defTabSz="45720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FFB309"/>
              </a:buClr>
              <a:buFont typeface="System Font Regular"/>
              <a:buChar char="→"/>
            </a:pPr>
            <a:r>
              <a:rPr lang="en-CA" b="1" dirty="0">
                <a:solidFill>
                  <a:srgbClr val="006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 for action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demanding change to our society and public sector institutions</a:t>
            </a:r>
          </a:p>
          <a:p>
            <a:pPr defTabSz="457200">
              <a:spcBef>
                <a:spcPct val="20000"/>
              </a:spcBef>
              <a:buClr>
                <a:srgbClr val="FFB309"/>
              </a:buClr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FFB309"/>
              </a:buClr>
              <a:buFont typeface="System Font Regular"/>
              <a:buChar char="→"/>
            </a:pPr>
            <a:r>
              <a:rPr lang="en-CA" b="1" dirty="0">
                <a:solidFill>
                  <a:srgbClr val="006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the Service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do the work needed and </a:t>
            </a:r>
            <a:r>
              <a:rPr lang="en-CA" b="1" dirty="0">
                <a:solidFill>
                  <a:srgbClr val="006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accountability for driving systemic change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toward fair and unbiased policing, and improving trust in and within the Service</a:t>
            </a:r>
          </a:p>
          <a:p>
            <a:pPr defTabSz="457200">
              <a:spcBef>
                <a:spcPct val="20000"/>
              </a:spcBef>
              <a:buClr>
                <a:srgbClr val="FFB309"/>
              </a:buClr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FFB309"/>
              </a:buClr>
              <a:buFont typeface="System Font Regular"/>
              <a:buChar char="→"/>
            </a:pPr>
            <a:r>
              <a:rPr lang="en-CA" b="1" dirty="0">
                <a:solidFill>
                  <a:srgbClr val="006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our gaps and challenges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and take a proactive, progressive and collaborative approach</a:t>
            </a:r>
          </a:p>
          <a:p>
            <a:pPr defTabSz="457200">
              <a:spcBef>
                <a:spcPct val="20000"/>
              </a:spcBef>
              <a:buClr>
                <a:srgbClr val="FFB309"/>
              </a:buClr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FFB309"/>
              </a:buClr>
              <a:buFont typeface="System Font Regular"/>
              <a:buChar char="→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CA" b="1" dirty="0">
                <a:solidFill>
                  <a:srgbClr val="006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consistent Service-wide approach and strategy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our members and communities to work with and hold the Service accountable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FFB309"/>
              </a:buClr>
              <a:buFont typeface="System Font Regular"/>
              <a:buChar char="→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399" y="394152"/>
            <a:ext cx="4633412" cy="6111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60717-965C-ABCC-7B58-EC0E09BDBCC7}"/>
              </a:ext>
            </a:extLst>
          </p:cNvPr>
          <p:cNvSpPr txBox="1"/>
          <p:nvPr/>
        </p:nvSpPr>
        <p:spPr>
          <a:xfrm>
            <a:off x="7152277" y="524226"/>
            <a:ext cx="30139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Landmark Reports in the Last Decade</a:t>
            </a:r>
            <a:endParaRPr lang="en-US" sz="1100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3EF1F3-A683-EE04-55E4-BB26D177150A}"/>
              </a:ext>
            </a:extLst>
          </p:cNvPr>
          <p:cNvSpPr txBox="1">
            <a:spLocks/>
          </p:cNvSpPr>
          <p:nvPr/>
        </p:nvSpPr>
        <p:spPr>
          <a:xfrm>
            <a:off x="11702642" y="-1"/>
            <a:ext cx="486000" cy="486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EB387A-1018-4D47-860A-3A42EE9DDD5B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" name="Google Shape;483;p54">
            <a:extLst>
              <a:ext uri="{FF2B5EF4-FFF2-40B4-BE49-F238E27FC236}">
                <a16:creationId xmlns:a16="http://schemas.microsoft.com/office/drawing/2014/main" id="{1F9204DC-78CA-755B-A820-EF3E00F3591F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58A95-B5E2-054C-6E10-354E01204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0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66;p35">
            <a:extLst>
              <a:ext uri="{FF2B5EF4-FFF2-40B4-BE49-F238E27FC236}">
                <a16:creationId xmlns:a16="http://schemas.microsoft.com/office/drawing/2014/main" id="{04450A0A-E83A-B19D-EB70-DA6B078A6AE8}"/>
              </a:ext>
            </a:extLst>
          </p:cNvPr>
          <p:cNvSpPr/>
          <p:nvPr/>
        </p:nvSpPr>
        <p:spPr>
          <a:xfrm>
            <a:off x="-48205" y="-93896"/>
            <a:ext cx="7843636" cy="7045792"/>
          </a:xfrm>
          <a:prstGeom prst="rect">
            <a:avLst/>
          </a:prstGeom>
          <a:solidFill>
            <a:srgbClr val="F3F0ED">
              <a:alpha val="4392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3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72C75-BF33-A86D-AAAC-27A9CD8754A7}"/>
              </a:ext>
            </a:extLst>
          </p:cNvPr>
          <p:cNvSpPr txBox="1"/>
          <p:nvPr/>
        </p:nvSpPr>
        <p:spPr>
          <a:xfrm>
            <a:off x="738194" y="1408854"/>
            <a:ext cx="7017151" cy="522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endParaRPr lang="en-US" sz="2400" b="1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Clr>
                <a:srgbClr val="FFB309"/>
              </a:buClr>
              <a:buFont typeface="System Font Regular"/>
              <a:buChar char="→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REPORTS AND HISTORY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 reports and 1,100 recommendations have been considered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Clr>
                <a:srgbClr val="FFB309"/>
              </a:buClr>
              <a:buSzPct val="100000"/>
              <a:buFont typeface="System Font Regular"/>
              <a:buChar char="→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FOCUS GROUPS + 2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SURVEYS</a:t>
            </a:r>
          </a:p>
          <a:p>
            <a:pPr marL="285750" indent="-285750" fontAlgn="t">
              <a:buClr>
                <a:srgbClr val="FFB309"/>
              </a:buClr>
              <a:buSzPct val="100000"/>
              <a:buFont typeface="System Font Regular"/>
              <a:buChar char="→"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Clr>
                <a:srgbClr val="FFB309"/>
              </a:buClr>
              <a:buSzPct val="100000"/>
              <a:buFont typeface="System Font Regular"/>
              <a:buChar char="→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RBDC FINDINGS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Clr>
                <a:srgbClr val="FFB309"/>
              </a:buClr>
              <a:buSzPct val="100000"/>
              <a:buFont typeface="System Font Regular"/>
              <a:buChar char="→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&amp; STAKEHOLDER ENGAGEMENTS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surveys, town halls, engagement &amp; consultation sessions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Clr>
                <a:srgbClr val="FFB309"/>
              </a:buClr>
              <a:buSzPct val="100000"/>
              <a:buFont typeface="System Font Regular"/>
              <a:buChar char="→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e.g., Wellesley Institute,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Mokwateh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Clr>
                <a:srgbClr val="FFB309"/>
              </a:buClr>
              <a:buSzPct val="100000"/>
              <a:buFont typeface="System Font Regular"/>
              <a:buChar char="→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AND TEAM EXPERTISE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research, literature scans and reviews on existing &amp; up-and-coming equity-based approaches, strategies, resources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diagram of a person in a police uniform&#10;&#10;Description automatically generated with low confidence">
            <a:extLst>
              <a:ext uri="{FF2B5EF4-FFF2-40B4-BE49-F238E27FC236}">
                <a16:creationId xmlns:a16="http://schemas.microsoft.com/office/drawing/2014/main" id="{22A8301E-FA7E-196F-78B4-41EA5A0EE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7" t="9248" r="34745" b="70322"/>
          <a:stretch/>
        </p:blipFill>
        <p:spPr>
          <a:xfrm>
            <a:off x="10028533" y="2255712"/>
            <a:ext cx="1474839" cy="1401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548F7-864F-6A0E-E689-E9B824832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82" y="3081487"/>
            <a:ext cx="1270476" cy="1401097"/>
          </a:xfrm>
          <a:prstGeom prst="rect">
            <a:avLst/>
          </a:prstGeom>
        </p:spPr>
      </p:pic>
      <p:pic>
        <p:nvPicPr>
          <p:cNvPr id="13" name="Picture 12" descr="A picture containing clipart, cartoon&#10;&#10;Description automatically generated">
            <a:extLst>
              <a:ext uri="{FF2B5EF4-FFF2-40B4-BE49-F238E27FC236}">
                <a16:creationId xmlns:a16="http://schemas.microsoft.com/office/drawing/2014/main" id="{EDB7F700-EE9D-D5D5-2B09-A0B93D86E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95" y="4005973"/>
            <a:ext cx="1104606" cy="1060422"/>
          </a:xfrm>
          <a:prstGeom prst="rect">
            <a:avLst/>
          </a:prstGeom>
        </p:spPr>
      </p:pic>
      <p:pic>
        <p:nvPicPr>
          <p:cNvPr id="15" name="Picture 14" descr="A picture containing drawing, circle, sketch, graphics&#10;&#10;Description automatically generated">
            <a:extLst>
              <a:ext uri="{FF2B5EF4-FFF2-40B4-BE49-F238E27FC236}">
                <a16:creationId xmlns:a16="http://schemas.microsoft.com/office/drawing/2014/main" id="{526C5B90-186F-302A-BC3C-DB91420DF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566" y="732916"/>
            <a:ext cx="1173318" cy="11453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2E1F0E-F495-0123-B237-E97B35F06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6201" y="4686209"/>
            <a:ext cx="1116441" cy="1189253"/>
          </a:xfrm>
          <a:prstGeom prst="rect">
            <a:avLst/>
          </a:prstGeom>
        </p:spPr>
      </p:pic>
      <p:pic>
        <p:nvPicPr>
          <p:cNvPr id="20" name="Picture 19" descr="A picture containing graphics, circle, logo, symbol&#10;&#10;Description automatically generated">
            <a:extLst>
              <a:ext uri="{FF2B5EF4-FFF2-40B4-BE49-F238E27FC236}">
                <a16:creationId xmlns:a16="http://schemas.microsoft.com/office/drawing/2014/main" id="{87BEF3DA-1473-F807-6943-D78B5B553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16" y="5280835"/>
            <a:ext cx="1117600" cy="1079500"/>
          </a:xfrm>
          <a:prstGeom prst="rect">
            <a:avLst/>
          </a:prstGeom>
        </p:spPr>
      </p:pic>
      <p:pic>
        <p:nvPicPr>
          <p:cNvPr id="22" name="Picture 21" descr="A blue line drawing of a clipboard with a badge on it&#10;&#10;Description automatically generated with medium confidence">
            <a:extLst>
              <a:ext uri="{FF2B5EF4-FFF2-40B4-BE49-F238E27FC236}">
                <a16:creationId xmlns:a16="http://schemas.microsoft.com/office/drawing/2014/main" id="{9C523EB2-F938-186A-496A-E1B87D0793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58" y="1963887"/>
            <a:ext cx="1079500" cy="1117600"/>
          </a:xfrm>
          <a:prstGeom prst="rect">
            <a:avLst/>
          </a:prstGeom>
        </p:spPr>
      </p:pic>
      <p:sp>
        <p:nvSpPr>
          <p:cNvPr id="26" name="Google Shape;483;p54">
            <a:extLst>
              <a:ext uri="{FF2B5EF4-FFF2-40B4-BE49-F238E27FC236}">
                <a16:creationId xmlns:a16="http://schemas.microsoft.com/office/drawing/2014/main" id="{EF747C9C-EC72-00D6-85C5-7F3BB93A7169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74B846-29E1-E12F-26F7-84DFA2C0E9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A8E00C-4D92-A71B-0164-86E52B6B7620}"/>
              </a:ext>
            </a:extLst>
          </p:cNvPr>
          <p:cNvSpPr/>
          <p:nvPr/>
        </p:nvSpPr>
        <p:spPr>
          <a:xfrm>
            <a:off x="1091582" y="351541"/>
            <a:ext cx="116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thoughtful, evidence-based approach </a:t>
            </a:r>
          </a:p>
          <a:p>
            <a:pPr lvl="0" defTabSz="457200">
              <a:spcBef>
                <a:spcPct val="20000"/>
              </a:spcBef>
            </a:pPr>
            <a:r>
              <a:rPr lang="en-US" sz="2000" b="1" i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reflects the voices and experience of our communities and members</a:t>
            </a:r>
            <a:endParaRPr lang="en-US" sz="1100" b="1" i="1" dirty="0">
              <a:solidFill>
                <a:srgbClr val="006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9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72C75-BF33-A86D-AAAC-27A9CD8754A7}"/>
              </a:ext>
            </a:extLst>
          </p:cNvPr>
          <p:cNvSpPr txBox="1"/>
          <p:nvPr/>
        </p:nvSpPr>
        <p:spPr>
          <a:xfrm>
            <a:off x="822101" y="1267358"/>
            <a:ext cx="10602255" cy="5078313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Police and Community Engagement Review (PACER) Committee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Anti-Racism Advisory Panel (ARAP)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Missing &amp; Missed Implementation Team (MMIT) – Community Group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Toronto Police Association (TPA)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Association of Black Law Enforcers (ABLE)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Ontario Human Rights Commission (OHRC)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Serving with Pride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Mokwateh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Wellesley Institute 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Confronting Anti-Black Racism (CABR) Unit 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Bernardi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Human Resource Law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Maple Leaf Sports Entertainment (MLSE) – EDI Team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TPS Internal Support Networks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Consultative Committees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RBDC Town Halls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Surveys (e.g., Annual Community Safety Surveys/Focus Groups, Chief Selection Survey/Public Consultations) 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r>
              <a:rPr lang="en-US" b="1" dirty="0">
                <a:solidFill>
                  <a:srgbClr val="006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more!</a:t>
            </a: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spcAft>
                <a:spcPts val="1200"/>
              </a:spcAft>
              <a:buClr>
                <a:srgbClr val="FFB309"/>
              </a:buClr>
              <a:buFont typeface="System Font Regular"/>
              <a:buChar char="→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483;p54">
            <a:extLst>
              <a:ext uri="{FF2B5EF4-FFF2-40B4-BE49-F238E27FC236}">
                <a16:creationId xmlns:a16="http://schemas.microsoft.com/office/drawing/2014/main" id="{EF747C9C-EC72-00D6-85C5-7F3BB93A7169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74B846-29E1-E12F-26F7-84DFA2C0E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A8E00C-4D92-A71B-0164-86E52B6B7620}"/>
              </a:ext>
            </a:extLst>
          </p:cNvPr>
          <p:cNvSpPr/>
          <p:nvPr/>
        </p:nvSpPr>
        <p:spPr>
          <a:xfrm>
            <a:off x="1091582" y="351541"/>
            <a:ext cx="11676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28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Stakeholder Engagements Include…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BC881-167E-AD51-DBDB-A178E871E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37" y="5120036"/>
            <a:ext cx="1270476" cy="1401097"/>
          </a:xfrm>
          <a:prstGeom prst="rect">
            <a:avLst/>
          </a:prstGeom>
        </p:spPr>
      </p:pic>
      <p:pic>
        <p:nvPicPr>
          <p:cNvPr id="9" name="Picture 8" descr="A picture containing drawing, circle, sketch, graphics&#10;&#10;Description automatically generated">
            <a:extLst>
              <a:ext uri="{FF2B5EF4-FFF2-40B4-BE49-F238E27FC236}">
                <a16:creationId xmlns:a16="http://schemas.microsoft.com/office/drawing/2014/main" id="{7438CF43-0EB8-EFC2-CF8A-B7D9B7D3A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31" y="5120036"/>
            <a:ext cx="1173318" cy="1145382"/>
          </a:xfrm>
          <a:prstGeom prst="rect">
            <a:avLst/>
          </a:prstGeom>
        </p:spPr>
      </p:pic>
      <p:pic>
        <p:nvPicPr>
          <p:cNvPr id="11" name="Picture 10" descr="A picture containing graphics, circle, logo, symbol&#10;&#10;Description automatically generated">
            <a:extLst>
              <a:ext uri="{FF2B5EF4-FFF2-40B4-BE49-F238E27FC236}">
                <a16:creationId xmlns:a16="http://schemas.microsoft.com/office/drawing/2014/main" id="{BD2420FB-FB31-02D3-5BD9-6A4A9D543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72" y="5280834"/>
            <a:ext cx="1117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5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8E00C-4D92-A71B-0164-86E52B6B7620}"/>
              </a:ext>
            </a:extLst>
          </p:cNvPr>
          <p:cNvSpPr/>
          <p:nvPr/>
        </p:nvSpPr>
        <p:spPr>
          <a:xfrm>
            <a:off x="512188" y="712242"/>
            <a:ext cx="1167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is already underway (select highlights)…</a:t>
            </a:r>
            <a:endParaRPr lang="en-US" b="1" dirty="0">
              <a:solidFill>
                <a:srgbClr val="006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ED4FE7-2D15-DE75-2CEB-41B0F63A4C63}"/>
              </a:ext>
            </a:extLst>
          </p:cNvPr>
          <p:cNvGrpSpPr/>
          <p:nvPr/>
        </p:nvGrpSpPr>
        <p:grpSpPr>
          <a:xfrm>
            <a:off x="3293103" y="4291531"/>
            <a:ext cx="2846440" cy="2234927"/>
            <a:chOff x="392476" y="2692698"/>
            <a:chExt cx="2525073" cy="23828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ED2E3C-75DF-8336-EA5D-CC098136C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513" y="2692698"/>
              <a:ext cx="995000" cy="10972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1526A-3EF0-A43F-FA0D-65D7298E3E60}"/>
                </a:ext>
              </a:extLst>
            </p:cNvPr>
            <p:cNvSpPr txBox="1"/>
            <p:nvPr/>
          </p:nvSpPr>
          <p:spPr>
            <a:xfrm>
              <a:off x="392476" y="3828581"/>
              <a:ext cx="2525073" cy="1246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Instituted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mandatory </a:t>
              </a:r>
              <a:r>
                <a:rPr lang="en-US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anti-racism, Indigenous experience </a:t>
              </a: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</a:t>
              </a:r>
              <a:r>
                <a:rPr lang="en-US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gender diversity and trans inclusion training</a:t>
              </a: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taught by experienced civilian instructors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484E59-F9A3-EA8E-6ACA-0794457F54D3}"/>
              </a:ext>
            </a:extLst>
          </p:cNvPr>
          <p:cNvGrpSpPr/>
          <p:nvPr/>
        </p:nvGrpSpPr>
        <p:grpSpPr>
          <a:xfrm>
            <a:off x="512188" y="2164237"/>
            <a:ext cx="2100316" cy="1833776"/>
            <a:chOff x="2170493" y="4418752"/>
            <a:chExt cx="2100316" cy="18337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336BD4-2181-4E09-53F2-C96EB992B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985" y="4418752"/>
              <a:ext cx="1188318" cy="10533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1EF954-17EF-6A1E-A7FA-373A14952DF6}"/>
                </a:ext>
              </a:extLst>
            </p:cNvPr>
            <p:cNvSpPr txBox="1"/>
            <p:nvPr/>
          </p:nvSpPr>
          <p:spPr>
            <a:xfrm>
              <a:off x="2170493" y="5513864"/>
              <a:ext cx="21003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Implementing 81 Recommendations for </a:t>
              </a:r>
              <a:r>
                <a:rPr lang="en-US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Police Reform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05E6C2-C65B-EB9F-4FD6-FFB6C2050C1F}"/>
              </a:ext>
            </a:extLst>
          </p:cNvPr>
          <p:cNvGrpSpPr/>
          <p:nvPr/>
        </p:nvGrpSpPr>
        <p:grpSpPr>
          <a:xfrm>
            <a:off x="9529427" y="4230738"/>
            <a:ext cx="2416215" cy="2503493"/>
            <a:chOff x="4212666" y="4039059"/>
            <a:chExt cx="2416215" cy="25034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C94E33-144D-2D88-467E-791402DA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025" y="4039059"/>
              <a:ext cx="1039498" cy="1051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2804A-10F0-AF9F-0F2C-4D96545123AB}"/>
                </a:ext>
              </a:extLst>
            </p:cNvPr>
            <p:cNvSpPr txBox="1"/>
            <p:nvPr/>
          </p:nvSpPr>
          <p:spPr>
            <a:xfrm>
              <a:off x="4212666" y="5157557"/>
              <a:ext cx="241621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Co-lead the provincial Working Group on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Respectful </a:t>
              </a:r>
              <a:r>
                <a:rPr lang="en-US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Workplaces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 </a:t>
              </a:r>
              <a:r>
                <a:rPr lang="en-US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Policing</a:t>
              </a: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and modernize complaints and investigative processes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E84758-37CF-3375-883F-66E250DE635B}"/>
              </a:ext>
            </a:extLst>
          </p:cNvPr>
          <p:cNvGrpSpPr/>
          <p:nvPr/>
        </p:nvGrpSpPr>
        <p:grpSpPr>
          <a:xfrm>
            <a:off x="6561186" y="2102334"/>
            <a:ext cx="2416215" cy="2066709"/>
            <a:chOff x="5585807" y="2242007"/>
            <a:chExt cx="2416215" cy="206670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E0307B-D4E0-6D07-5C83-F6EF0C171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389" y="2242007"/>
              <a:ext cx="1039498" cy="109178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5F8037-D492-F510-C8FA-1D799902D049}"/>
                </a:ext>
              </a:extLst>
            </p:cNvPr>
            <p:cNvSpPr txBox="1"/>
            <p:nvPr/>
          </p:nvSpPr>
          <p:spPr>
            <a:xfrm>
              <a:off x="5585807" y="3354609"/>
              <a:ext cx="241621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US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Partnered with </a:t>
              </a:r>
              <a:r>
                <a:rPr lang="en-US" sz="14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Gerstein </a:t>
              </a:r>
              <a:r>
                <a:rPr 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Crisis Centre </a:t>
              </a:r>
              <a:r>
                <a:rPr lang="en-US" sz="1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 </a:t>
              </a:r>
              <a:r>
                <a:rPr lang="en-US" sz="14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Toronto Community Crisis Centre </a:t>
              </a:r>
              <a:r>
                <a:rPr lang="en-US" sz="1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on call diversion</a:t>
              </a:r>
              <a:r>
                <a:rPr lang="en-CA" sz="1400" b="1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FE5FEE-8EC8-E480-E161-2914F20AB1F6}"/>
              </a:ext>
            </a:extLst>
          </p:cNvPr>
          <p:cNvGrpSpPr/>
          <p:nvPr/>
        </p:nvGrpSpPr>
        <p:grpSpPr>
          <a:xfrm>
            <a:off x="3536687" y="2155160"/>
            <a:ext cx="2100316" cy="1578479"/>
            <a:chOff x="2784493" y="2289578"/>
            <a:chExt cx="2100316" cy="157847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C72021-48D4-3DBA-2804-FCFC289C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881" y="2289578"/>
              <a:ext cx="903540" cy="105335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1B410B-E736-F593-6F7D-C20AAE3F97AC}"/>
                </a:ext>
              </a:extLst>
            </p:cNvPr>
            <p:cNvSpPr txBox="1"/>
            <p:nvPr/>
          </p:nvSpPr>
          <p:spPr>
            <a:xfrm>
              <a:off x="2784493" y="3344837"/>
              <a:ext cx="21003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US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Race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 Identity-based Data Collection</a:t>
              </a:r>
              <a:r>
                <a:rPr lang="en-CA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2381E2-CE75-0615-65DE-64B580A92399}"/>
              </a:ext>
            </a:extLst>
          </p:cNvPr>
          <p:cNvGrpSpPr/>
          <p:nvPr/>
        </p:nvGrpSpPr>
        <p:grpSpPr>
          <a:xfrm>
            <a:off x="6986970" y="4370197"/>
            <a:ext cx="1803908" cy="1761578"/>
            <a:chOff x="6836559" y="4484758"/>
            <a:chExt cx="1803908" cy="176157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D55F74-6CE5-E02E-268E-59BDCD392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061" y="4484758"/>
              <a:ext cx="1005279" cy="102910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BC642B-30CD-CBD9-FE95-A424B7F69F83}"/>
                </a:ext>
              </a:extLst>
            </p:cNvPr>
            <p:cNvSpPr txBox="1"/>
            <p:nvPr/>
          </p:nvSpPr>
          <p:spPr>
            <a:xfrm>
              <a:off x="6836559" y="5507672"/>
              <a:ext cx="180390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CA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Published </a:t>
              </a:r>
              <a:r>
                <a:rPr lang="en-CA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 </a:t>
              </a:r>
              <a:r>
                <a:rPr lang="en-CA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Know Your Rights </a:t>
              </a:r>
              <a:r>
                <a:rPr lang="en-CA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Campaign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5D88D4-4F21-A64C-5568-61042B8340F4}"/>
              </a:ext>
            </a:extLst>
          </p:cNvPr>
          <p:cNvGrpSpPr/>
          <p:nvPr/>
        </p:nvGrpSpPr>
        <p:grpSpPr>
          <a:xfrm>
            <a:off x="9901583" y="2009825"/>
            <a:ext cx="1582057" cy="1780036"/>
            <a:chOff x="8132312" y="1817486"/>
            <a:chExt cx="1582057" cy="178003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A42B4F-FF08-BD13-12F3-8985D04A7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751" y="1817486"/>
              <a:ext cx="808266" cy="99877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965F2C-29FA-835B-0701-3D43A1BA7322}"/>
                </a:ext>
              </a:extLst>
            </p:cNvPr>
            <p:cNvSpPr txBox="1"/>
            <p:nvPr/>
          </p:nvSpPr>
          <p:spPr>
            <a:xfrm>
              <a:off x="8132312" y="2858858"/>
              <a:ext cx="15820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CA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Revised </a:t>
              </a:r>
              <a:r>
                <a:rPr lang="en-CA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CA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oard policy on </a:t>
              </a:r>
              <a:r>
                <a:rPr lang="en-CA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hiring and promotions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708E67-B1D9-64DA-9AF3-DE61B8135DD1}"/>
              </a:ext>
            </a:extLst>
          </p:cNvPr>
          <p:cNvGrpSpPr/>
          <p:nvPr/>
        </p:nvGrpSpPr>
        <p:grpSpPr>
          <a:xfrm>
            <a:off x="707132" y="4370197"/>
            <a:ext cx="1832609" cy="2207107"/>
            <a:chOff x="10085645" y="3453281"/>
            <a:chExt cx="1832609" cy="220710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43EC6E9-7022-DA3D-4391-7CD08817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633" y="3453281"/>
              <a:ext cx="964632" cy="99876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CA9C17-5D5F-0325-9432-93CF51B7C764}"/>
                </a:ext>
              </a:extLst>
            </p:cNvPr>
            <p:cNvSpPr txBox="1"/>
            <p:nvPr/>
          </p:nvSpPr>
          <p:spPr>
            <a:xfrm>
              <a:off x="10085645" y="4490837"/>
              <a:ext cx="183260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spcBef>
                  <a:spcPct val="20000"/>
                </a:spcBef>
                <a:buClr>
                  <a:srgbClr val="FFB309"/>
                </a:buClr>
              </a:pPr>
              <a:r>
                <a:rPr lang="en-CA" sz="14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Revised 22+ Service Procedures through a newly revitalized </a:t>
              </a:r>
              <a:r>
                <a:rPr lang="en-CA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Governance Equity Review process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Google Shape;483;p54">
            <a:extLst>
              <a:ext uri="{FF2B5EF4-FFF2-40B4-BE49-F238E27FC236}">
                <a16:creationId xmlns:a16="http://schemas.microsoft.com/office/drawing/2014/main" id="{A0136DAF-4075-D285-81B0-0DD93BA3F8BD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E7AB4-90C1-1125-AAAE-B75AC23B84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69AD-24C1-48E5-7B09-4E058B6B105C}"/>
              </a:ext>
            </a:extLst>
          </p:cNvPr>
          <p:cNvSpPr/>
          <p:nvPr/>
        </p:nvSpPr>
        <p:spPr>
          <a:xfrm>
            <a:off x="512188" y="712242"/>
            <a:ext cx="1167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we are seeing some results</a:t>
            </a:r>
            <a:endParaRPr lang="en-US" sz="2400" i="1" baseline="30000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A3D54CA-B1B8-C6E7-CC31-7F7629968259}"/>
              </a:ext>
            </a:extLst>
          </p:cNvPr>
          <p:cNvSpPr txBox="1">
            <a:spLocks/>
          </p:cNvSpPr>
          <p:nvPr/>
        </p:nvSpPr>
        <p:spPr>
          <a:xfrm>
            <a:off x="11702642" y="-1"/>
            <a:ext cx="486000" cy="486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EB387A-1018-4D47-860A-3A42EE9DDD5B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" name="Google Shape;483;p54">
            <a:extLst>
              <a:ext uri="{FF2B5EF4-FFF2-40B4-BE49-F238E27FC236}">
                <a16:creationId xmlns:a16="http://schemas.microsoft.com/office/drawing/2014/main" id="{F95A01A0-3E88-6A0A-74BE-9A3A4EA99233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F32B2-971E-E226-64D2-A511D42F5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188" y="6212910"/>
            <a:ext cx="358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December 2022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753621"/>
            <a:ext cx="5809536" cy="3882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19" y="1669646"/>
            <a:ext cx="5930271" cy="38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7</a:t>
            </a:fld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94E14-60A0-C653-6CD1-CD718ECA57EC}"/>
              </a:ext>
            </a:extLst>
          </p:cNvPr>
          <p:cNvSpPr/>
          <p:nvPr/>
        </p:nvSpPr>
        <p:spPr>
          <a:xfrm>
            <a:off x="861486" y="242999"/>
            <a:ext cx="1021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Anti-Racism, Inclusion and Workplace Culture </a:t>
            </a:r>
          </a:p>
        </p:txBody>
      </p:sp>
      <p:sp>
        <p:nvSpPr>
          <p:cNvPr id="2" name="Google Shape;483;p54">
            <a:extLst>
              <a:ext uri="{FF2B5EF4-FFF2-40B4-BE49-F238E27FC236}">
                <a16:creationId xmlns:a16="http://schemas.microsoft.com/office/drawing/2014/main" id="{8DDA9258-76BA-9B54-DDEF-914B14630DC2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48F40-644B-BFD2-E6B0-BC4D4805A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1" y="1566438"/>
            <a:ext cx="10100345" cy="5426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4F2748-3920-8F00-173C-9D24BAA691AE}"/>
              </a:ext>
            </a:extLst>
          </p:cNvPr>
          <p:cNvSpPr txBox="1"/>
          <p:nvPr/>
        </p:nvSpPr>
        <p:spPr>
          <a:xfrm>
            <a:off x="861485" y="1104773"/>
            <a:ext cx="8606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457200">
              <a:spcBef>
                <a:spcPct val="20000"/>
              </a:spcBef>
            </a:pPr>
            <a:r>
              <a:rPr lang="en-CA" sz="1800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strategy is both inward facing – for Service members – and outward facing – for the public and communities we serve</a:t>
            </a:r>
            <a:endParaRPr lang="en-US" sz="1800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3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6;p35">
            <a:extLst>
              <a:ext uri="{FF2B5EF4-FFF2-40B4-BE49-F238E27FC236}">
                <a16:creationId xmlns:a16="http://schemas.microsoft.com/office/drawing/2014/main" id="{E3E0E7CF-D392-68E0-689E-7E4B5B025505}"/>
              </a:ext>
            </a:extLst>
          </p:cNvPr>
          <p:cNvSpPr/>
          <p:nvPr/>
        </p:nvSpPr>
        <p:spPr>
          <a:xfrm>
            <a:off x="7300452" y="-339213"/>
            <a:ext cx="4865060" cy="7197213"/>
          </a:xfrm>
          <a:prstGeom prst="rect">
            <a:avLst/>
          </a:prstGeom>
          <a:solidFill>
            <a:srgbClr val="F3F0ED">
              <a:alpha val="4392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8</a:t>
            </a:fld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8566328" y="2499212"/>
            <a:ext cx="343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Priority-specific</a:t>
            </a:r>
            <a:b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IMPLEMENTATION PLANS</a:t>
            </a:r>
            <a:endParaRPr lang="en-US" altLang="en-US" sz="2400" i="1" dirty="0">
              <a:solidFill>
                <a:srgbClr val="00285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F715F-CA6C-91A6-636F-087524A32ED8}"/>
              </a:ext>
            </a:extLst>
          </p:cNvPr>
          <p:cNvSpPr/>
          <p:nvPr/>
        </p:nvSpPr>
        <p:spPr>
          <a:xfrm>
            <a:off x="570115" y="763595"/>
            <a:ext cx="695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Strategy to Action</a:t>
            </a:r>
          </a:p>
          <a:p>
            <a:pPr defTabSz="457200">
              <a:spcBef>
                <a:spcPct val="20000"/>
              </a:spcBef>
            </a:pPr>
            <a:r>
              <a:rPr lang="en-CA" sz="2000" b="1" i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living plan that is influenced and informed by historical and current challenges faced by the Service</a:t>
            </a:r>
            <a:endParaRPr lang="en-US" sz="2000" b="1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A4A8E-1098-E1AF-BBC9-C97CB1068C4A}"/>
              </a:ext>
            </a:extLst>
          </p:cNvPr>
          <p:cNvSpPr txBox="1"/>
          <p:nvPr/>
        </p:nvSpPr>
        <p:spPr>
          <a:xfrm>
            <a:off x="551306" y="3346362"/>
            <a:ext cx="497556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 from the Board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 from the Command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 Acknowledgement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Contribution of Black Communities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with 2SLGBTQI+ Communities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n-US" altLang="en-US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CA" sz="1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TPS Equity Strategy</a:t>
            </a:r>
          </a:p>
          <a:p>
            <a:pPr lvl="0"/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28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28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1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Forward: Our Strategic Framework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285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endParaRPr lang="en-US" altLang="en-US" sz="1600" b="1" dirty="0">
              <a:solidFill>
                <a:srgbClr val="002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1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Approach</a:t>
            </a:r>
          </a:p>
          <a:p>
            <a:pPr lvl="0"/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</a:p>
          <a:p>
            <a:pPr lvl="0"/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lvl="0"/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62C869-E412-DD91-5184-4E078B997385}"/>
              </a:ext>
            </a:extLst>
          </p:cNvPr>
          <p:cNvSpPr txBox="1"/>
          <p:nvPr/>
        </p:nvSpPr>
        <p:spPr>
          <a:xfrm>
            <a:off x="8671648" y="3362441"/>
            <a:ext cx="344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Confronting Anti-Black Racism</a:t>
            </a:r>
            <a:b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Indigenous Cultural Safety</a:t>
            </a:r>
            <a:b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Fostering 2SLGBTQI+ Inclusion</a:t>
            </a:r>
          </a:p>
          <a:p>
            <a:pPr marL="342900" lvl="0" indent="-342900">
              <a:buClr>
                <a:srgbClr val="0070C0"/>
              </a:buClr>
              <a:buAutoNum type="arabicPeriod"/>
            </a:pP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Cultivating a Respectful Workplace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2F6B9-7275-1DB1-4CB3-6DC03C145FDD}"/>
              </a:ext>
            </a:extLst>
          </p:cNvPr>
          <p:cNvSpPr/>
          <p:nvPr/>
        </p:nvSpPr>
        <p:spPr>
          <a:xfrm>
            <a:off x="449088" y="3237181"/>
            <a:ext cx="4657897" cy="3210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83;p54">
            <a:extLst>
              <a:ext uri="{FF2B5EF4-FFF2-40B4-BE49-F238E27FC236}">
                <a16:creationId xmlns:a16="http://schemas.microsoft.com/office/drawing/2014/main" id="{C88802A7-D2FC-A466-4827-2DB5A2A8D99E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9D2D4-E75A-7D68-1ECD-C4AC8DA62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9088" y="2651811"/>
            <a:ext cx="4561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 STRATEGIC FRAMEWORK</a:t>
            </a:r>
            <a:endParaRPr lang="en-US" altLang="en-US" sz="2400" i="1" dirty="0">
              <a:solidFill>
                <a:srgbClr val="00285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E9481-CEDB-B583-6C2E-47D6BA942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36050">
            <a:off x="5662395" y="3473209"/>
            <a:ext cx="2345450" cy="181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6E6E2-D9D8-9C31-F215-538970C30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6033">
            <a:off x="5788700" y="3457737"/>
            <a:ext cx="2345450" cy="181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94C6B6-E308-A0CC-C011-1CD457B2C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4193">
            <a:off x="5998043" y="3602584"/>
            <a:ext cx="2345450" cy="181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4786C-5113-883D-1D76-48E40F589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100" y="3610137"/>
            <a:ext cx="2345450" cy="181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73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2642" y="-1"/>
            <a:ext cx="486000" cy="486000"/>
          </a:xfrm>
          <a:prstGeom prst="rect">
            <a:avLst/>
          </a:prstGeom>
        </p:spPr>
        <p:txBody>
          <a:bodyPr/>
          <a:lstStyle/>
          <a:p>
            <a:fld id="{91EB387A-1018-4D47-860A-3A42EE9DDD5B}" type="slidenum">
              <a:rPr lang="en-CA" smtClean="0"/>
              <a:t>9</a:t>
            </a:fld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C748C-F4B4-8009-E3F6-01CA28A656EA}"/>
              </a:ext>
            </a:extLst>
          </p:cNvPr>
          <p:cNvSpPr/>
          <p:nvPr/>
        </p:nvSpPr>
        <p:spPr>
          <a:xfrm>
            <a:off x="919175" y="686546"/>
            <a:ext cx="1167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rganization-wide </a:t>
            </a:r>
            <a:r>
              <a:rPr lang="en-US" sz="3600" b="1" dirty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to drive </a:t>
            </a:r>
            <a:r>
              <a:rPr lang="en-US" sz="3600" b="1" dirty="0" smtClean="0">
                <a:solidFill>
                  <a:srgbClr val="00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3" name="Google Shape;483;p54">
            <a:extLst>
              <a:ext uri="{FF2B5EF4-FFF2-40B4-BE49-F238E27FC236}">
                <a16:creationId xmlns:a16="http://schemas.microsoft.com/office/drawing/2014/main" id="{84818E21-DEA7-DE7B-0932-6E70EC828CD2}"/>
              </a:ext>
            </a:extLst>
          </p:cNvPr>
          <p:cNvSpPr/>
          <p:nvPr/>
        </p:nvSpPr>
        <p:spPr>
          <a:xfrm>
            <a:off x="289087" y="192827"/>
            <a:ext cx="507000" cy="49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F184-3AD9-4768-C431-407F10376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61831"/>
            <a:ext cx="433011" cy="49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775" y="1358140"/>
            <a:ext cx="1107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Implementation Plans and Actions span 20 Program Areas </a:t>
            </a:r>
            <a:r>
              <a:rPr lang="en-US" sz="1600" b="1" i="1" dirty="0" smtClean="0"/>
              <a:t> </a:t>
            </a:r>
            <a:r>
              <a:rPr lang="en-US" sz="1600" b="1" i="1" dirty="0" smtClean="0"/>
              <a:t>	</a:t>
            </a:r>
            <a:r>
              <a:rPr lang="en-US" b="1" i="1" dirty="0" smtClean="0"/>
              <a:t>	</a:t>
            </a:r>
            <a:endParaRPr lang="en-CA" b="1" i="1" dirty="0"/>
          </a:p>
        </p:txBody>
      </p:sp>
      <p:pic>
        <p:nvPicPr>
          <p:cNvPr id="13" name="Picture 12" descr="A picture containing sketch, drawing, electric blue, clipart&#10;&#10;Description automatically generated">
            <a:extLst>
              <a:ext uri="{FF2B5EF4-FFF2-40B4-BE49-F238E27FC236}">
                <a16:creationId xmlns:a16="http://schemas.microsoft.com/office/drawing/2014/main" id="{DBB064E6-3DAD-4928-8E6E-69A542FBB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4" y="5656929"/>
            <a:ext cx="4786108" cy="9185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8D7FAE-6078-CAB4-3E7C-B541B3F4C9B3}"/>
              </a:ext>
            </a:extLst>
          </p:cNvPr>
          <p:cNvSpPr txBox="1"/>
          <p:nvPr/>
        </p:nvSpPr>
        <p:spPr>
          <a:xfrm>
            <a:off x="738194" y="2004990"/>
            <a:ext cx="4470400" cy="3585597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Aft>
                <a:spcPts val="1200"/>
              </a:spcAft>
              <a:buClr>
                <a:srgbClr val="FFB309"/>
              </a:buClr>
            </a:pP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PROGRAMS &amp; PROCESS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Develop HR programming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that allows members to reach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full potential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understand gaps (e.g., career pathing, 360 review)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Recruitment, hiring and promotional process review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Incorporate equity lens into competencies and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performance management</a:t>
            </a:r>
          </a:p>
          <a:p>
            <a:pPr marL="342900" indent="-342900">
              <a:spcAft>
                <a:spcPts val="1200"/>
              </a:spcAft>
              <a:buClr>
                <a:srgbClr val="FFB309"/>
              </a:buClr>
              <a:buFont typeface="+mj-lt"/>
              <a:buAutoNum type="arabicPeriod"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88CEF-E06C-A9DA-3ACA-5EBD39A7F872}"/>
              </a:ext>
            </a:extLst>
          </p:cNvPr>
          <p:cNvSpPr txBox="1"/>
          <p:nvPr/>
        </p:nvSpPr>
        <p:spPr>
          <a:xfrm>
            <a:off x="6030686" y="2004990"/>
            <a:ext cx="4786489" cy="328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solidFill>
                  <a:srgbClr val="0062A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&amp; PROFESSIONAL DEVELOPMENT</a:t>
            </a:r>
            <a:endParaRPr lang="en-CA" sz="1700" b="1" dirty="0">
              <a:solidFill>
                <a:srgbClr val="0062A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Develop, augment and review </a:t>
            </a: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equity and scenario–based training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CA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Create, enhance and increase access to </a:t>
            </a: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 and professional development 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 and resources</a:t>
            </a:r>
            <a:endParaRPr lang="en-CA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Co-develop and co-deliver immersive community experience programs </a:t>
            </a:r>
            <a:endParaRPr lang="en-CA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&amp;I Presentation Palett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181D33"/>
      </a:hlink>
      <a:folHlink>
        <a:srgbClr val="59A8D1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0CE1C7CCCC64183E0DC7F0CB9244F" ma:contentTypeVersion="4" ma:contentTypeDescription="Create a new document." ma:contentTypeScope="" ma:versionID="d5e00ad2e9841a32a86ed4847b020321">
  <xsd:schema xmlns:xsd="http://www.w3.org/2001/XMLSchema" xmlns:xs="http://www.w3.org/2001/XMLSchema" xmlns:p="http://schemas.microsoft.com/office/2006/metadata/properties" xmlns:ns3="9d4905a0-c6ef-4130-875f-e4280cb3f29c" targetNamespace="http://schemas.microsoft.com/office/2006/metadata/properties" ma:root="true" ma:fieldsID="21e6b6f40689b570fe1755d17e5c09a3" ns3:_="">
    <xsd:import namespace="9d4905a0-c6ef-4130-875f-e4280cb3f2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905a0-c6ef-4130-875f-e4280cb3f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871D2-47BC-48C5-B125-6E834DCB6211}">
  <ds:schemaRefs>
    <ds:schemaRef ds:uri="http://purl.org/dc/elements/1.1/"/>
    <ds:schemaRef ds:uri="http://schemas.microsoft.com/office/2006/metadata/properties"/>
    <ds:schemaRef ds:uri="9d4905a0-c6ef-4130-875f-e4280cb3f2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38658B-D1B7-436A-95DC-5F8D4EDDF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905a0-c6ef-4130-875f-e4280cb3f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AA5A02-A7C3-4653-AE3B-D723F9786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33619</TotalTime>
  <Words>917</Words>
  <Application>Microsoft Office PowerPoint</Application>
  <PresentationFormat>Widescreen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Libre Franklin ExtraBold</vt:lpstr>
      <vt:lpstr>Open Sans</vt:lpstr>
      <vt:lpstr>Open Sans Bold</vt:lpstr>
      <vt:lpstr>Segoe UI</vt:lpstr>
      <vt:lpstr>Segoe UI Light</vt:lpstr>
      <vt:lpstr>Segoe UI Semibold</vt:lpstr>
      <vt:lpstr>Segoe UI Semilight</vt:lpstr>
      <vt:lpstr>System Font Regular</vt:lpstr>
      <vt:lpstr>Times New Roman</vt:lpstr>
      <vt:lpstr>Office Theme</vt:lpstr>
      <vt:lpstr>TPS Equity Strategy: The Road to Creating an Inclusive Workplace and Fairness in Community Safety  March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Police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Toronto Police Service</dc:creator>
  <cp:lastModifiedBy>Grace Ryu</cp:lastModifiedBy>
  <cp:revision>1147</cp:revision>
  <cp:lastPrinted>2022-04-12T15:41:14Z</cp:lastPrinted>
  <dcterms:created xsi:type="dcterms:W3CDTF">2020-10-13T17:19:20Z</dcterms:created>
  <dcterms:modified xsi:type="dcterms:W3CDTF">2024-03-11T14:43:44Z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0x010100A430CE1C7CCCC64183E0DC7F0CB9244F</vt:lpwstr>
  </property>
</Properties>
</file>